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  <p:sldMasterId id="2147483661" r:id="rId2"/>
    <p:sldMasterId id="2147483662" r:id="rId3"/>
  </p:sldMasterIdLst>
  <p:notesMasterIdLst>
    <p:notesMasterId r:id="rId3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embeddedFontLst>
    <p:embeddedFont>
      <p:font typeface="Tahoma" panose="020B0604030504040204" pitchFamily="34" charset="0"/>
      <p:regular r:id="rId32"/>
      <p:bold r:id="rId33"/>
    </p:embeddedFont>
    <p:embeddedFont>
      <p:font typeface="Helvetica Neue" panose="020B060402020202020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FE4F4E-0BC6-47E8-939D-17A3A4B1BC3D}">
  <a:tblStyle styleId="{46FE4F4E-0BC6-47E8-939D-17A3A4B1BC3D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font" Target="fonts/font3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2.fntdata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font" Target="fonts/font5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177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Analysis – The decomposition of a problem into smaller more manageable parts.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Synthesis – Building a solution from authenticated parts.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4811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619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6052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0370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This is a typical MIL-STD traceability tree.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6284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1904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Why trace across – so that we are not duplicating information. Change in one place.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03836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9927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1823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3204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878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0647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3846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Allows for manageable partial traceability models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2399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279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57452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50038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0465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32455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504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7752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8248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7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Need - A type of high-level business requirement that is a statement of a  business objective, or an impact the solution should have on its environment.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Requirement - A condition or capability that must be met of possessed by a solution or solution component to satisfy a contract, standard  specification or other formally imposed documents.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Validation - The process of checking a product. to ensure that it satisfies its intended use and conforms to its requirements. Validation ensures that you built the correct solution.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Verification - The process of checking that a deliverable produced at a given stage of development satisfies the conditions or specifications of the previous stage. Verification ensures that you build the solution correctly.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(High-level is not defined)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9307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1563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303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Connection can be by containment, DFDs for example, or Epics.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572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143000" y="1676400"/>
            <a:ext cx="68580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40386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ahoma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ahoma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3809999" cy="4837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5145087" y="1295400"/>
            <a:ext cx="3809999" cy="4837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0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8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6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4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4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4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4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4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4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3809999" cy="4837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5145087" y="1295400"/>
            <a:ext cx="3809999" cy="4837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 rot="5400000">
            <a:off x="5069681" y="2247106"/>
            <a:ext cx="5827713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1107281" y="380206"/>
            <a:ext cx="5827713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 rot="5400000">
            <a:off x="2650330" y="-172244"/>
            <a:ext cx="4837111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14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2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0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9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9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9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9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9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14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2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0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9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9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9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9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9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3600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152400" y="6477000"/>
            <a:ext cx="2590800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2009 copyright Leslie Munday University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28600" y="152400"/>
            <a:ext cx="1219199" cy="9064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/>
        </p:nvSpPr>
        <p:spPr>
          <a:xfrm>
            <a:off x="442912" y="1019175"/>
            <a:ext cx="8226425" cy="3175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87959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524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65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152400" y="6477000"/>
            <a:ext cx="2590800" cy="214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Leslie Munday 2008</a:t>
            </a:r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467600" y="6162675"/>
            <a:ext cx="762000" cy="6318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lu.com/shop/leslie-munday/analysis-through-pictures/ebook/product-18335194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zz.net/products/rational-doors-next-generation/" TargetMode="External"/><Relationship Id="rId5" Type="http://schemas.openxmlformats.org/officeDocument/2006/relationships/hyperlink" Target="gsc.tab=0&amp;gsc.q=traceability&amp;gsc.page=1https:/help.rallydev.com/search/help?gcse=traceability" TargetMode="External"/><Relationship Id="rId4" Type="http://schemas.openxmlformats.org/officeDocument/2006/relationships/hyperlink" Target="http://www.slideshare.net/baldrick98007/introduction-to-reqpro-presentation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1143000" y="1676400"/>
            <a:ext cx="68580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Requirements Management </a:t>
            </a:r>
            <a:b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and Traceability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1371600" y="40386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 IIBA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By Leslie Munday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Simple Traceability Tree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10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73" name="Shape 17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24111" y="1295400"/>
            <a:ext cx="5289550" cy="4837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What Do We Get From Simple  Traceability?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Managing the lifecycle of a set of requirements.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Allows us to identify the origin of each requirement.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Tracks the reason for every change made to the requirement.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Allows </a:t>
            </a:r>
            <a:r>
              <a:rPr lang="en-US" sz="3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justification</a:t>
            </a: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for the implementation and deployment of a requirement.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Ensures that implementation and deployment </a:t>
            </a:r>
            <a:r>
              <a:rPr lang="en-US" sz="3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satisfies</a:t>
            </a: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the requirements.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11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Types Of Requirement 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838200" y="1295400"/>
            <a:ext cx="8116887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Requirements come in many flavors: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Functional requirements – Describe a feature that can be observed over a period of time.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Non-Functional requirement – Impose restrictions upon functional requirements in terms of: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0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timing, security, business rules, hardware restrictions, technology constraints, design constraints, and many others.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Business Rule – Restriction on a business need.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12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More Complicated Traceability Tree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13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1238250"/>
            <a:ext cx="5638800" cy="493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What Can We Get From More Complicated Traceability?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14400" y="1295400"/>
            <a:ext cx="8040686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Using traceability to prove requirements are: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Justified – Trace the system requirements from the business needs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Satisfied – Trace the business needs to the system requirements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Feasible – Trace non-functional requirements and functional requirements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Testable – Trace the system requirements to the user acceptance test cases (user stories or use cases).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14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Realistic Traceability Tree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16" name="Shape 2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371600"/>
            <a:ext cx="7772400" cy="411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Tools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914400" y="1295400"/>
            <a:ext cx="8040686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 (MS Word for example) – Commonly used to create the BFRD (Big Functional Requirements Document). Analysts start with a template and fill out each section with the relevant information. Traceability is performed by making reference to text in another section of the document.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2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Suitable for small projects with no more than ~20 system requirements, otherwise  traceability becomes unmanageable and is abandoned before the document is complete.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Spreadsheet (MS Excel for example) – Is an improvement on a text document in that each requirement can be managed as a separate entity and traced to its location in the spreadsheet. Clutter is removed. Easier to manage requirements and reference them as they a moved.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2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Typically where the business needs are located. May be suitable for projects up to ~100 system requirements, but will become unmanageable since links are managed manually and there is no mechanism for automatically tracking broken links.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Management Tool (ReqPro or DOORS for example) - Using RM tools adds automation to spreadsheets and provides reporting capabilities for tracking broken or suspect traceability links.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2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for medium sized projects up to ~1000 or so system requirements, after which the manual maintenance becomes to great and traceability is gradually abandoned.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Modeling Tools (Rational, Enterprise Architect for example) - Allows graphical representation of traceability between requirements elements and design elements. Also test cases can be represented and linked via an  interface to the testing tool.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2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Excellent way to represent traceability if the requirements are going to be modeled and the model is going to be maintained throughout the life of the project.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 Shared Repository (SharePoint or Rally for example) – Much more flexible than Excel, but tool setup configuration and some maintenance is required.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2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for agile projects where the requirements are textual based and a simple traceability model is used.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16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Example With Word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Tahoma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Business Needs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Tahoma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BN#1: </a:t>
            </a:r>
            <a:r>
              <a:rPr lang="en-US" sz="2800" b="0" i="1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business need text 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Tahoma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Etc..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Tahoma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System requirements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Tahoma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SR#01: system </a:t>
            </a:r>
            <a:r>
              <a:rPr lang="en-US" sz="2800" b="0" i="1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requirement text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[</a:t>
            </a:r>
            <a:r>
              <a:rPr lang="en-US" sz="2800" b="0" i="0" u="sng" strike="noStrike" cap="none">
                <a:solidFill>
                  <a:srgbClr val="0070C0"/>
                </a:solidFill>
                <a:latin typeface="Tahoma"/>
                <a:ea typeface="Tahoma"/>
                <a:cs typeface="Tahoma"/>
                <a:sym typeface="Tahoma"/>
              </a:rPr>
              <a:t>BN#1</a:t>
            </a: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]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Tahoma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Non-Functional Requirements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Tahoma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Performance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Tahoma"/>
              <a:buAutoNum type="arabicPeriod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Security</a:t>
            </a:r>
          </a:p>
          <a:p>
            <a:pPr marL="1371600" marR="0" lvl="2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0000"/>
              <a:buFont typeface="Tahoma"/>
              <a:buAutoNum type="alphaL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NFR#01: </a:t>
            </a:r>
            <a:r>
              <a:rPr lang="en-US" sz="2400" b="0" i="1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non-functional requirement text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[</a:t>
            </a:r>
            <a:r>
              <a:rPr lang="en-US" sz="2400" b="0" i="0" u="sng" strike="noStrike" cap="none">
                <a:solidFill>
                  <a:srgbClr val="0070C0"/>
                </a:solidFill>
                <a:latin typeface="Tahoma"/>
                <a:ea typeface="Tahoma"/>
                <a:cs typeface="Tahoma"/>
                <a:sym typeface="Tahoma"/>
              </a:rPr>
              <a:t>SR#01</a:t>
            </a: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]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17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Example Using Excel</a:t>
            </a:r>
          </a:p>
        </p:txBody>
      </p:sp>
      <p:graphicFrame>
        <p:nvGraphicFramePr>
          <p:cNvPr id="238" name="Shape 238"/>
          <p:cNvGraphicFramePr/>
          <p:nvPr/>
        </p:nvGraphicFramePr>
        <p:xfrm>
          <a:off x="1182687" y="1295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{46FE4F4E-0BC6-47E8-939D-17A3A4B1BC3D}</a:tableStyleId>
              </a:tblPr>
              <a:tblGrid>
                <a:gridCol w="2017700"/>
                <a:gridCol w="4038600"/>
                <a:gridCol w="17160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Requirement Id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1" i="1" u="none" strike="noStrike" cap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Requirement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Trace From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BR:01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1" u="none" strike="noStrike" cap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Business requirement text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sng" strike="noStrike" cap="none">
                          <a:solidFill>
                            <a:srgbClr val="0070C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PS:1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SR:001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1" u="none" strike="noStrike" cap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System Requirement Text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sng" strike="noStrike" cap="none">
                          <a:solidFill>
                            <a:srgbClr val="0070C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BR:01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NFR:001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1" u="none" strike="noStrike" cap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Non-functional requirement text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sng" strike="noStrike" cap="none">
                          <a:solidFill>
                            <a:srgbClr val="0070C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SR:001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239" name="Shape 239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18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241" name="Shape 241"/>
          <p:cNvGraphicFramePr/>
          <p:nvPr/>
        </p:nvGraphicFramePr>
        <p:xfrm>
          <a:off x="1219200" y="396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{46FE4F4E-0BC6-47E8-939D-17A3A4B1BC3D}</a:tableStyleId>
              </a:tblPr>
              <a:tblGrid>
                <a:gridCol w="1981200"/>
                <a:gridCol w="4038600"/>
                <a:gridCol w="1676400"/>
              </a:tblGrid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Test Case Id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Description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Trace From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Test Case #001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Descriptive text</a:t>
                      </a: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 b="0" i="0" u="sng" strike="noStrike" cap="none">
                          <a:solidFill>
                            <a:srgbClr val="0070C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SR:001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0" i="0" u="sng" strike="noStrike" cap="none">
                        <a:solidFill>
                          <a:srgbClr val="0070C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1295400" y="366712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Requirements Management Tool (ReqPro)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49" name="Shape 24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447800"/>
            <a:ext cx="7346950" cy="419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About Me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Requirements Analyst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Flow Diagrams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Mil-Std-2167A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Schlaer/Mellor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UML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RUP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Scrum/Agile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ReqPro Traceability Matrix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57" name="Shape 25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295400"/>
            <a:ext cx="4572000" cy="475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Diagraming Traceability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21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66" name="Shape 26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1219200"/>
            <a:ext cx="4953000" cy="4837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SharePoint Example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22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74" name="Shape 27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447800"/>
            <a:ext cx="7772400" cy="197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Why Is Traceability So Hard?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Requirements do not trace 1 to many as we go down the tree. 1 requirement may trace to many parent requirements. (Rally.)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Requirements change, traceability breaks.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Manually intensive, even with the most complex of requirements management tools.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Traceability is a guessing game, it is never perfect.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Not understanding why we are performing traceability, why are we tracing this requirement?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More important project tasks. Traceability gets left behind and never catches up.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23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Summary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Traceability is about linking one item to another to show a relationship (specifically one of those items is a requirement)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Traceability shows requirements that have no parent business need (not justified)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Traceability shows business needs that have no requirements (not satisfied)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Traceability allows a supplementary (non-functional) requirement to be linked to several functional system requirements, hence removing duplication.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Traceability links from requirements to test cases ensure correct validation of the requirements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Traceability links ensure that when a requirement changes, that all impacted items are identified. (Justify the cost to the business of making a change to the requirements.)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24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Recommendations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964487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Create a traceability tree model and enforce it. (Do not allow tracing between requirement types not specified in the model.)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Identify a level of detail to which it is necessary to trace requirements. (Epics vs user stories, Scrum example. Or use cases vs actions, RUP example.) Packaging requirements is a very simple way to maintain traceability.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Understand the benefit of each trace type in the model.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Understand the cost of maintaining the traceability model.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 it necessary to maintain the traceability model throughout the whole lifecycle of the project, or is the a point at which diminishing returns on benefit make traceability no longer cost-effective?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 it necessary to trace every requirement, or just the important ones?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Manual traceability is laborious and prone to mistakes. Automate the process as much as possible.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25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References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sng" strike="noStrike" cap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3"/>
              </a:rPr>
              <a:t>Analysis Through Picture (Chapter 19)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sng" strike="noStrike" cap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4"/>
              </a:rPr>
              <a:t>Introduction to RequisitePro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sng" strike="noStrike" cap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5"/>
              </a:rPr>
              <a:t>Rally traceability links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sng" strike="noStrike" cap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6"/>
              </a:rPr>
              <a:t>Rational DOORS Next Generation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26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Discussion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Space Station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Used document references and spreadsheets.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AT&amp;T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ReqPro used to capture textual requirements. Integration links to Test Director.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Rally at T-Mobile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Rally captures user stories and business needs. Links to test cases.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MS Word at Regence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Moved from BFRD to use case documents and ReqPro.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SharePoint ..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 the absence of any requirements management tools, SharePoint is easily configured for simple requirements traceability.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27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Contents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bit about requirements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Some definitions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Define requirements management and traceability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 models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Some examples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Personal experiences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 &amp; 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Requirements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8269286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Why do we bother with requirements?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 we know what we are doing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 we know why we are doing it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 we know if we are doing it right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 we know if we are doing the right thing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 that we can assess the costs to do the work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Etc ..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What Is A Requirement?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62000" y="1295400"/>
            <a:ext cx="80010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requirement is NOT just a line of text.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requirement is some ‘thing’ that allows us to verify that the system implementation is going to be ‘correct’.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requirement is verifiable.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may be described by text.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may be described with images.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has a number of attributes that allow it to be verified, such as boundary conditions, states under which the requirement is in effect, input or triggering data, expected output or results, timing.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Example requirements specification languages Z, VDM, how about OCL?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Some Definitions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62000" y="1295400"/>
            <a:ext cx="8193087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Business need – A type of requirement that is solicited from the business not structured and without a validation method (a wish)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System Requirement – Business needs that has been specified in terms of impact to a computing system (includes validation information)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Implementation – The design and coding that satisfies a system requirement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Deployment – The system as seen by an end user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Verification – Confirmation that the implementation will satisfy the requirement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2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Validation – Confirmation that the deployed system satisfies it requirements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7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Requirements Management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421687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Requirements management is the procedures and guidelines for ensuring that requirements are: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Satisfied – Did we capture all the business needs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Feasible – Can we do this within budget and resource constraints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Justified – Do we need to be doing this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Consistent – Are we doing this right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Testable – Are we doing the right thing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Etc (For example, organized such that we can find requirements).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7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Traceability Definition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1182687" y="1295400"/>
            <a:ext cx="7772400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BABOK v2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ability to identify and document the lineage of each requirement, including its derivation (backward traceability),  its allocation (forward traceability), and its relationship to other requirements.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3930650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835650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295400" y="304800"/>
            <a:ext cx="7648575" cy="776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5FBE"/>
              </a:buClr>
              <a:buSzPct val="25000"/>
              <a:buFont typeface="Tahoma"/>
              <a:buNone/>
            </a:pPr>
            <a:r>
              <a:rPr lang="en-US" sz="3600" b="0" i="0" u="none" strike="noStrike" cap="none">
                <a:solidFill>
                  <a:srgbClr val="195FBE"/>
                </a:solidFill>
                <a:latin typeface="Tahoma"/>
                <a:ea typeface="Tahoma"/>
                <a:cs typeface="Tahoma"/>
                <a:sym typeface="Tahoma"/>
              </a:rPr>
              <a:t>What is Traceability?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62000" y="1295400"/>
            <a:ext cx="7848599" cy="4837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ymbol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Traceability is the act of connecting a requirement to( ), from( ) or across(   ), any other artifact produced during development, including: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Business need – Connects to system requirements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System Requirement – Connects to business needs, to design modules and test cases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Design module – Connects to system requirements and to test cases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ymbol"/>
              <a:buChar char="■"/>
            </a:pPr>
            <a:r>
              <a:rPr lang="en-US" sz="2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Test case – Connects to system requirements and to design modules.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3586162" y="6243637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*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5491162" y="6243637"/>
            <a:ext cx="11747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 lang="en-US"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63" name="Shape 163"/>
          <p:cNvCxnSpPr/>
          <p:nvPr/>
        </p:nvCxnSpPr>
        <p:spPr>
          <a:xfrm>
            <a:off x="5332412" y="1676400"/>
            <a:ext cx="0" cy="38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triangle" w="lg" len="lg"/>
            <a:tailEnd type="none" w="med" len="med"/>
          </a:ln>
        </p:spPr>
      </p:cxnSp>
      <p:cxnSp>
        <p:nvCxnSpPr>
          <p:cNvPr id="164" name="Shape 164"/>
          <p:cNvCxnSpPr/>
          <p:nvPr/>
        </p:nvCxnSpPr>
        <p:spPr>
          <a:xfrm>
            <a:off x="3886200" y="1676400"/>
            <a:ext cx="0" cy="38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65" name="Shape 165"/>
          <p:cNvCxnSpPr/>
          <p:nvPr/>
        </p:nvCxnSpPr>
        <p:spPr>
          <a:xfrm>
            <a:off x="7315200" y="1879600"/>
            <a:ext cx="381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2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1797</Words>
  <Application>Microsoft Office PowerPoint</Application>
  <PresentationFormat>On-screen Show (4:3)</PresentationFormat>
  <Paragraphs>234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Tahoma</vt:lpstr>
      <vt:lpstr>Noto Symbol</vt:lpstr>
      <vt:lpstr>Times New Roman</vt:lpstr>
      <vt:lpstr>Helvetica Neue</vt:lpstr>
      <vt:lpstr>Arial</vt:lpstr>
      <vt:lpstr>2_Blends</vt:lpstr>
      <vt:lpstr>3_Blends</vt:lpstr>
      <vt:lpstr>1_Blends</vt:lpstr>
      <vt:lpstr>Requirements Management  and Traceability</vt:lpstr>
      <vt:lpstr>About Me</vt:lpstr>
      <vt:lpstr>Contents</vt:lpstr>
      <vt:lpstr>Requirements</vt:lpstr>
      <vt:lpstr>What Is A Requirement?</vt:lpstr>
      <vt:lpstr>Some Definitions</vt:lpstr>
      <vt:lpstr>Requirements Management</vt:lpstr>
      <vt:lpstr>Traceability Definition</vt:lpstr>
      <vt:lpstr>What is Traceability?</vt:lpstr>
      <vt:lpstr>Simple Traceability Tree</vt:lpstr>
      <vt:lpstr>What Do We Get From Simple  Traceability?</vt:lpstr>
      <vt:lpstr>Types Of Requirement </vt:lpstr>
      <vt:lpstr>More Complicated Traceability Tree</vt:lpstr>
      <vt:lpstr>What Can We Get From More Complicated Traceability?</vt:lpstr>
      <vt:lpstr>Realistic Traceability Tree</vt:lpstr>
      <vt:lpstr>Tools</vt:lpstr>
      <vt:lpstr>Example With Word</vt:lpstr>
      <vt:lpstr>Example Using Excel</vt:lpstr>
      <vt:lpstr>Requirements Management Tool (ReqPro)</vt:lpstr>
      <vt:lpstr>ReqPro Traceability Matrix</vt:lpstr>
      <vt:lpstr>Diagraming Traceability</vt:lpstr>
      <vt:lpstr>SharePoint Example</vt:lpstr>
      <vt:lpstr>Why Is Traceability So Hard?</vt:lpstr>
      <vt:lpstr>Summary</vt:lpstr>
      <vt:lpstr>Recommendations</vt:lpstr>
      <vt:lpstr>References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Management  and Traceability</dc:title>
  <dc:creator>baldrick</dc:creator>
  <cp:lastModifiedBy>les munday</cp:lastModifiedBy>
  <cp:revision>1</cp:revision>
  <dcterms:modified xsi:type="dcterms:W3CDTF">2016-03-23T04:24:13Z</dcterms:modified>
</cp:coreProperties>
</file>